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40"/>
  </p:notesMasterIdLst>
  <p:handoutMasterIdLst>
    <p:handoutMasterId r:id="rId41"/>
  </p:handoutMasterIdLst>
  <p:sldIdLst>
    <p:sldId id="397" r:id="rId8"/>
    <p:sldId id="398" r:id="rId9"/>
    <p:sldId id="290" r:id="rId10"/>
    <p:sldId id="442" r:id="rId11"/>
    <p:sldId id="391" r:id="rId12"/>
    <p:sldId id="462" r:id="rId13"/>
    <p:sldId id="463" r:id="rId14"/>
    <p:sldId id="405" r:id="rId15"/>
    <p:sldId id="443" r:id="rId16"/>
    <p:sldId id="392" r:id="rId17"/>
    <p:sldId id="408" r:id="rId18"/>
    <p:sldId id="471" r:id="rId19"/>
    <p:sldId id="465" r:id="rId20"/>
    <p:sldId id="464" r:id="rId21"/>
    <p:sldId id="411" r:id="rId22"/>
    <p:sldId id="466" r:id="rId23"/>
    <p:sldId id="467" r:id="rId24"/>
    <p:sldId id="468" r:id="rId25"/>
    <p:sldId id="445" r:id="rId26"/>
    <p:sldId id="394" r:id="rId27"/>
    <p:sldId id="422" r:id="rId28"/>
    <p:sldId id="423" r:id="rId29"/>
    <p:sldId id="424" r:id="rId30"/>
    <p:sldId id="425" r:id="rId31"/>
    <p:sldId id="446" r:id="rId32"/>
    <p:sldId id="448" r:id="rId33"/>
    <p:sldId id="449" r:id="rId34"/>
    <p:sldId id="456" r:id="rId35"/>
    <p:sldId id="469" r:id="rId36"/>
    <p:sldId id="470" r:id="rId37"/>
    <p:sldId id="457" r:id="rId38"/>
    <p:sldId id="3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4605" autoAdjust="0"/>
  </p:normalViewPr>
  <p:slideViewPr>
    <p:cSldViewPr snapToGrid="0" showGuides="1">
      <p:cViewPr varScale="1">
        <p:scale>
          <a:sx n="70" d="100"/>
          <a:sy n="70" d="100"/>
        </p:scale>
        <p:origin x="1344" y="7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89260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5995163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74189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5552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99055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9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6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3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7407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937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1" y="59111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2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Materials/Overview_Materials/Presentations_and_Documents#Rules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brary_infi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1" y="511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708479"/>
            <a:ext cx="9144000" cy="902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81886" y="4826097"/>
            <a:ext cx="8993876" cy="75796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How to use an indication rule to 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retrieve all records with no language in the 008 field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/>
              <a:t>Yoel Kortick</a:t>
            </a:r>
            <a:br>
              <a:rPr lang="en-US" sz="2800" dirty="0" smtClean="0"/>
            </a:br>
            <a:r>
              <a:rPr lang="en-US" sz="2800" dirty="0" smtClean="0"/>
              <a:t>Senior Librarian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42" y="6523632"/>
            <a:ext cx="30707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http://continuumgrc.com/infinite-library/</a:t>
            </a:r>
          </a:p>
        </p:txBody>
      </p:sp>
    </p:spTree>
    <p:extLst>
      <p:ext uri="{BB962C8B-B14F-4D97-AF65-F5344CB8AC3E}">
        <p14:creationId xmlns:p14="http://schemas.microsoft.com/office/powerpoint/2010/main" val="40064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the 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163" y="752604"/>
            <a:ext cx="8741177" cy="49521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customize the indication rule to do exactly what you want see the syntax and examples.</a:t>
            </a:r>
          </a:p>
          <a:p>
            <a:r>
              <a:rPr lang="en-US" dirty="0" smtClean="0"/>
              <a:t>These can be found at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the On Line Help under section “Indication </a:t>
            </a:r>
            <a:r>
              <a:rPr lang="en-US" dirty="0"/>
              <a:t>Rules Syntax </a:t>
            </a:r>
            <a:r>
              <a:rPr lang="en-US" dirty="0" smtClean="0"/>
              <a:t>Examples”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a series of documents </a:t>
            </a:r>
            <a:r>
              <a:rPr lang="en-US" dirty="0"/>
              <a:t>about using the rules </a:t>
            </a:r>
            <a:r>
              <a:rPr lang="en-US" dirty="0" smtClean="0"/>
              <a:t>on the Knowledge Center at: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knowledge.exlibrisgroup.com/Alma/Product_Materials/Overview_Materials/Presentations_and_Documents#Rules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the 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588" y="752605"/>
            <a:ext cx="8769752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This is a rule to find all records which have </a:t>
            </a:r>
            <a:r>
              <a:rPr lang="en-US" dirty="0" err="1" smtClean="0"/>
              <a:t>eng</a:t>
            </a:r>
            <a:r>
              <a:rPr lang="en-US" dirty="0" smtClean="0"/>
              <a:t> (English) in position 35-37 of the 008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9809" y="2169994"/>
            <a:ext cx="743803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rule "have blank for 008 pos. 35-37 (language)"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existsControl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"008.{35,3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}.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indication."true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796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the 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588" y="752605"/>
            <a:ext cx="8769752" cy="13200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rule can be easily edited to find all records which have a blank in position 35 to 37 of the 008.</a:t>
            </a:r>
          </a:p>
          <a:p>
            <a:r>
              <a:rPr lang="en-US" dirty="0" smtClean="0"/>
              <a:t>Just change the ‘</a:t>
            </a:r>
            <a:r>
              <a:rPr lang="en-US" dirty="0" err="1" smtClean="0"/>
              <a:t>eng</a:t>
            </a:r>
            <a:r>
              <a:rPr lang="en-US" dirty="0" smtClean="0"/>
              <a:t>’ to three blanks.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4544" y="2553815"/>
            <a:ext cx="743803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rule "have blank for 008 pos. 35-37 (language)"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existsControl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"008.{35,3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}.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indication."true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3559" y="4926842"/>
            <a:ext cx="20592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blanks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5603185" y="3430978"/>
            <a:ext cx="1" cy="1495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5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323832" y="1072179"/>
            <a:ext cx="69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23830" y="1831595"/>
            <a:ext cx="6114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Creating an indication rule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19055" y="2683026"/>
            <a:ext cx="6414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Customizing the indication rule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319055" y="3426259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Testing the indication rule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400800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http://s3.thingpic.com/images/zp/timHgbybX5e9UqMUf6oYyVQM.jpeg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7478" y="3433249"/>
            <a:ext cx="4926843" cy="448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9055" y="4195375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a set using the indication rule</a:t>
            </a:r>
            <a:endParaRPr lang="en-US" sz="2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3" y="982485"/>
            <a:ext cx="77724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33" y="1737497"/>
            <a:ext cx="777240" cy="784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07" y="3286802"/>
            <a:ext cx="777240" cy="777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07" y="4049359"/>
            <a:ext cx="777240" cy="792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5" y="4819823"/>
            <a:ext cx="777240" cy="769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57" y="5574344"/>
            <a:ext cx="777240" cy="7772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07" y="2502016"/>
            <a:ext cx="777240" cy="7847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19055" y="4954636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Checking the results</a:t>
            </a:r>
            <a:endParaRPr lang="en-US" sz="2600" dirty="0"/>
          </a:p>
        </p:txBody>
      </p:sp>
      <p:sp>
        <p:nvSpPr>
          <p:cNvPr id="25" name="TextBox 24"/>
          <p:cNvSpPr txBox="1"/>
          <p:nvPr/>
        </p:nvSpPr>
        <p:spPr>
          <a:xfrm>
            <a:off x="1319055" y="5723752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Text for number 7</a:t>
            </a:r>
            <a:endParaRPr lang="en-US" sz="2600" dirty="0"/>
          </a:p>
        </p:txBody>
      </p:sp>
      <p:sp>
        <p:nvSpPr>
          <p:cNvPr id="26" name="Rectangle 25"/>
          <p:cNvSpPr/>
          <p:nvPr/>
        </p:nvSpPr>
        <p:spPr>
          <a:xfrm>
            <a:off x="232012" y="5589590"/>
            <a:ext cx="3903260" cy="753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588" y="752605"/>
            <a:ext cx="8769752" cy="5334296"/>
          </a:xfrm>
        </p:spPr>
        <p:txBody>
          <a:bodyPr>
            <a:normAutofit/>
          </a:bodyPr>
          <a:lstStyle/>
          <a:p>
            <a:r>
              <a:rPr lang="en-US" dirty="0" smtClean="0"/>
              <a:t>You can test the rule by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Opening the metadata editor in split editor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record on left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indication rule on right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“Try it”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</a:t>
            </a:r>
            <a:r>
              <a:rPr lang="en-US" dirty="0" smtClean="0"/>
              <a:t>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588" y="752605"/>
            <a:ext cx="8769752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This should be “false” because the record has </a:t>
            </a:r>
            <a:r>
              <a:rPr lang="en-US" dirty="0" err="1" smtClean="0"/>
              <a:t>eng</a:t>
            </a:r>
            <a:r>
              <a:rPr lang="en-US" dirty="0" smtClean="0"/>
              <a:t> in pos. 35-37 and the rule looks for blanks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0" y="2072683"/>
            <a:ext cx="8652680" cy="3437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79678" y="2511188"/>
            <a:ext cx="17059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Record has </a:t>
            </a:r>
            <a:r>
              <a:rPr lang="en-US" dirty="0" err="1" smtClean="0"/>
              <a:t>eng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23759" y="2880520"/>
            <a:ext cx="251704" cy="43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41743" y="1816150"/>
            <a:ext cx="22543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Rule looks for blanks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134241" y="2185482"/>
            <a:ext cx="251704" cy="43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34241" y="4306999"/>
            <a:ext cx="13647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‘Try it’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078442" y="4676331"/>
            <a:ext cx="174915" cy="4961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9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1920425"/>
            <a:ext cx="8961120" cy="347079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</a:t>
            </a:r>
            <a:r>
              <a:rPr lang="en-US" dirty="0" smtClean="0"/>
              <a:t>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588" y="752605"/>
            <a:ext cx="8769752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After clicking ‘Try it’ Alma correctly returns the message ‘False’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flipV="1">
            <a:off x="2417928" y="3810001"/>
            <a:ext cx="286603" cy="403901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1" y="2392766"/>
            <a:ext cx="8905875" cy="3409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</a:t>
            </a:r>
            <a:r>
              <a:rPr lang="en-US" dirty="0" smtClean="0"/>
              <a:t>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588" y="752605"/>
            <a:ext cx="8769752" cy="13200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Now we have a record which really does have blanks in the 008 position 35 -37 (which are represented as ###).</a:t>
            </a:r>
          </a:p>
          <a:p>
            <a:r>
              <a:rPr lang="en-US" dirty="0" smtClean="0"/>
              <a:t>Again we will click “Try it” using the same rule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02257" y="2978015"/>
            <a:ext cx="20668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Record has blanks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316406" y="3347347"/>
            <a:ext cx="251704" cy="43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72109" y="2447358"/>
            <a:ext cx="21262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Rule looks for blanks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464607" y="2816690"/>
            <a:ext cx="251704" cy="43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31354" y="4563532"/>
            <a:ext cx="13647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‘Try it’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275555" y="4932864"/>
            <a:ext cx="174915" cy="4961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5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985962"/>
            <a:ext cx="8763000" cy="28860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</a:t>
            </a:r>
            <a:r>
              <a:rPr lang="en-US" dirty="0" smtClean="0"/>
              <a:t>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588" y="752605"/>
            <a:ext cx="8769752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After clicking ‘Try it’ Alma correctly returns the message ‘True’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flipV="1">
            <a:off x="1735540" y="4069308"/>
            <a:ext cx="286603" cy="403901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323832" y="1072179"/>
            <a:ext cx="69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23830" y="1831595"/>
            <a:ext cx="6114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Creating an indication rule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19055" y="2683026"/>
            <a:ext cx="6414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Customizing the indication rule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319055" y="3426259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Testing the indication rule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400800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http://s3.thingpic.com/images/zp/timHgbybX5e9UqMUf6oYyVQM.jpeg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7479" y="4224821"/>
            <a:ext cx="4885900" cy="448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9054" y="4168353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a set using the indication rule</a:t>
            </a:r>
            <a:endParaRPr lang="en-US" sz="2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3" y="982485"/>
            <a:ext cx="77724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33" y="1737497"/>
            <a:ext cx="777240" cy="784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07" y="3286802"/>
            <a:ext cx="777240" cy="777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07" y="4049359"/>
            <a:ext cx="777240" cy="792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5" y="4819823"/>
            <a:ext cx="777240" cy="769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57" y="5574344"/>
            <a:ext cx="777240" cy="7772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07" y="2502016"/>
            <a:ext cx="777240" cy="7847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19055" y="4954636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Checking the results</a:t>
            </a:r>
            <a:endParaRPr lang="en-US" sz="2600" dirty="0"/>
          </a:p>
        </p:txBody>
      </p:sp>
      <p:sp>
        <p:nvSpPr>
          <p:cNvPr id="25" name="TextBox 24"/>
          <p:cNvSpPr txBox="1"/>
          <p:nvPr/>
        </p:nvSpPr>
        <p:spPr>
          <a:xfrm>
            <a:off x="1319055" y="5723752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Text for number 7</a:t>
            </a:r>
            <a:endParaRPr lang="en-US" sz="2600" dirty="0"/>
          </a:p>
        </p:txBody>
      </p:sp>
      <p:sp>
        <p:nvSpPr>
          <p:cNvPr id="26" name="Rectangle 25"/>
          <p:cNvSpPr/>
          <p:nvPr/>
        </p:nvSpPr>
        <p:spPr>
          <a:xfrm>
            <a:off x="232012" y="5589590"/>
            <a:ext cx="3903260" cy="753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323832" y="1072179"/>
            <a:ext cx="69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23830" y="1831595"/>
            <a:ext cx="6114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Creating an indication rule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19055" y="2683026"/>
            <a:ext cx="6414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Customizing the indication rule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319055" y="3426259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Testing the indication rule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400800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http://s3.thingpic.com/images/zp/timHgbybX5e9UqMUf6oYyVQM.jpeg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7479" y="1113123"/>
            <a:ext cx="3575714" cy="448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9055" y="4195375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a set using the indication rule</a:t>
            </a:r>
            <a:endParaRPr lang="en-US" sz="2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3" y="982485"/>
            <a:ext cx="77724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33" y="1737497"/>
            <a:ext cx="777240" cy="784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07" y="3286802"/>
            <a:ext cx="777240" cy="777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07" y="4049359"/>
            <a:ext cx="777240" cy="792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5" y="4819823"/>
            <a:ext cx="777240" cy="769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57" y="5574344"/>
            <a:ext cx="777240" cy="7772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07" y="2502016"/>
            <a:ext cx="777240" cy="7847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19055" y="4954636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Checking the results</a:t>
            </a:r>
            <a:endParaRPr lang="en-US" sz="2600" dirty="0"/>
          </a:p>
        </p:txBody>
      </p:sp>
      <p:sp>
        <p:nvSpPr>
          <p:cNvPr id="25" name="TextBox 24"/>
          <p:cNvSpPr txBox="1"/>
          <p:nvPr/>
        </p:nvSpPr>
        <p:spPr>
          <a:xfrm>
            <a:off x="1319055" y="5723752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Text for number 7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232012" y="5589590"/>
            <a:ext cx="3903260" cy="753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a set using the 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Here we have made a set of all records in the institution which are not suppressed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41" y="1854105"/>
            <a:ext cx="5781675" cy="1866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24" y="4229228"/>
            <a:ext cx="8086725" cy="619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12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a set using the 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From “Manage Sets” we will filter the set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24" y="1843087"/>
            <a:ext cx="8229600" cy="2748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7342496" y="4176215"/>
            <a:ext cx="545910" cy="41557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a set using the 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We will chose the indication rule we just made which looks for blanks in position 35-37. 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24" y="2173686"/>
            <a:ext cx="7934325" cy="3533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04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a set using the 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1965852"/>
          </a:xfrm>
        </p:spPr>
        <p:txBody>
          <a:bodyPr>
            <a:normAutofit/>
          </a:bodyPr>
          <a:lstStyle/>
          <a:p>
            <a:r>
              <a:rPr lang="en-US" dirty="0" smtClean="0"/>
              <a:t>A “Filter set by indication” job is sent and completes successfully</a:t>
            </a:r>
          </a:p>
          <a:p>
            <a:r>
              <a:rPr lang="en-US" dirty="0" smtClean="0"/>
              <a:t>The report states that 8746 records were found with the filter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7" y="2873577"/>
            <a:ext cx="9052560" cy="432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8807" y="2782369"/>
            <a:ext cx="1226787" cy="52405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54580" y="2805337"/>
            <a:ext cx="1226787" cy="52405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7" y="4272565"/>
            <a:ext cx="7976403" cy="1366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170103" y="4926841"/>
            <a:ext cx="2937873" cy="419146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a set using the 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A new set is created and contains only those records which meet the criteria of the indication rule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" y="2600281"/>
            <a:ext cx="8843749" cy="17812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883500" y="4107976"/>
            <a:ext cx="3552022" cy="273523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323832" y="1072179"/>
            <a:ext cx="69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23830" y="1831595"/>
            <a:ext cx="6114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Creating an indication rule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19055" y="2683026"/>
            <a:ext cx="6414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Customizing the indication rule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319055" y="3426259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Testing the indication rule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400800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http://s3.thingpic.com/images/zp/timHgbybX5e9UqMUf6oYyVQM.jpeg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9055" y="4195375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a set using the indication rule</a:t>
            </a:r>
            <a:endParaRPr lang="en-US" sz="2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3" y="982485"/>
            <a:ext cx="77724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33" y="1737497"/>
            <a:ext cx="777240" cy="784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07" y="3286802"/>
            <a:ext cx="777240" cy="777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07" y="4049359"/>
            <a:ext cx="777240" cy="792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5" y="4819823"/>
            <a:ext cx="777240" cy="769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57" y="5574344"/>
            <a:ext cx="777240" cy="7772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07" y="2502016"/>
            <a:ext cx="777240" cy="7847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19055" y="4954636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Checking the results</a:t>
            </a:r>
            <a:endParaRPr lang="en-US" sz="2600" dirty="0"/>
          </a:p>
        </p:txBody>
      </p:sp>
      <p:sp>
        <p:nvSpPr>
          <p:cNvPr id="25" name="TextBox 24"/>
          <p:cNvSpPr txBox="1"/>
          <p:nvPr/>
        </p:nvSpPr>
        <p:spPr>
          <a:xfrm>
            <a:off x="1319055" y="5723752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Text for number 7</a:t>
            </a:r>
            <a:endParaRPr lang="en-US" sz="2600" dirty="0"/>
          </a:p>
        </p:txBody>
      </p:sp>
      <p:sp>
        <p:nvSpPr>
          <p:cNvPr id="26" name="Rectangle 25"/>
          <p:cNvSpPr/>
          <p:nvPr/>
        </p:nvSpPr>
        <p:spPr>
          <a:xfrm>
            <a:off x="1319055" y="4948980"/>
            <a:ext cx="5245518" cy="448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7" name="Rectangle 26"/>
          <p:cNvSpPr/>
          <p:nvPr/>
        </p:nvSpPr>
        <p:spPr>
          <a:xfrm>
            <a:off x="232012" y="5589590"/>
            <a:ext cx="3903260" cy="753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On the new set we’ll choose ‘Members’ and then check the first two results.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2606016"/>
            <a:ext cx="8707272" cy="1620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7547212" y="3493827"/>
            <a:ext cx="518615" cy="300251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Let’s check the first record “How to get well …”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5" y="2253046"/>
            <a:ext cx="8484296" cy="2719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51990" y="2448174"/>
            <a:ext cx="3074350" cy="417856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33310" y="3644233"/>
            <a:ext cx="5868744" cy="66845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557580"/>
          </a:xfrm>
        </p:spPr>
        <p:txBody>
          <a:bodyPr>
            <a:normAutofit/>
          </a:bodyPr>
          <a:lstStyle/>
          <a:p>
            <a:r>
              <a:rPr lang="en-US" dirty="0" smtClean="0"/>
              <a:t>We see that pos. 35 to 37 of the 008 is blank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1753195"/>
            <a:ext cx="8091662" cy="4279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Down Arrow 8"/>
          <p:cNvSpPr/>
          <p:nvPr/>
        </p:nvSpPr>
        <p:spPr>
          <a:xfrm>
            <a:off x="5554639" y="2538484"/>
            <a:ext cx="341194" cy="450376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1320078"/>
          </a:xfrm>
        </p:spPr>
        <p:txBody>
          <a:bodyPr>
            <a:normAutofit/>
          </a:bodyPr>
          <a:lstStyle/>
          <a:p>
            <a:r>
              <a:rPr lang="en-US" dirty="0" smtClean="0"/>
              <a:t>Let’s check the second record “Evaluation of foam concrete …”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5" y="2253046"/>
            <a:ext cx="8484296" cy="2719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51990" y="2448174"/>
            <a:ext cx="3074350" cy="417856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33310" y="4258102"/>
            <a:ext cx="6662820" cy="70968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4"/>
            <a:ext cx="8484296" cy="4297067"/>
          </a:xfrm>
        </p:spPr>
        <p:txBody>
          <a:bodyPr>
            <a:noAutofit/>
          </a:bodyPr>
          <a:lstStyle/>
          <a:p>
            <a:r>
              <a:rPr lang="en-US" dirty="0" smtClean="0"/>
              <a:t>This presentation will outline the </a:t>
            </a:r>
            <a:r>
              <a:rPr lang="en-US" dirty="0" smtClean="0"/>
              <a:t>steps </a:t>
            </a:r>
            <a:r>
              <a:rPr lang="en-US" dirty="0" smtClean="0"/>
              <a:t>to retrieve all records which have a 008 </a:t>
            </a:r>
            <a:r>
              <a:rPr lang="en-US" dirty="0" smtClean="0"/>
              <a:t>with position 35-37 blank.</a:t>
            </a:r>
          </a:p>
          <a:p>
            <a:r>
              <a:rPr lang="en-US" dirty="0" smtClean="0"/>
              <a:t>We will 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an indication rule which will find the records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 set of all records in which we want to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Filter the set using the indication rule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Final result will be a set of all the records which meet the condition of the rule (have pos. 35-37 of 008 blank)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1718055"/>
            <a:ext cx="8339588" cy="4303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557580"/>
          </a:xfrm>
        </p:spPr>
        <p:txBody>
          <a:bodyPr>
            <a:normAutofit/>
          </a:bodyPr>
          <a:lstStyle/>
          <a:p>
            <a:r>
              <a:rPr lang="en-US" dirty="0" smtClean="0"/>
              <a:t>We see that pos. 35 to 37 of the 008 is blank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5554639" y="2538484"/>
            <a:ext cx="341194" cy="450376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4"/>
            <a:ext cx="8484296" cy="3955873"/>
          </a:xfrm>
        </p:spPr>
        <p:txBody>
          <a:bodyPr>
            <a:normAutofit/>
          </a:bodyPr>
          <a:lstStyle/>
          <a:p>
            <a:r>
              <a:rPr lang="en-US" dirty="0" smtClean="0"/>
              <a:t>The results show that now we have a set of records for which the 008 position 35-37 is blank.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/>
              <a:t>Yoel Kortick</a:t>
            </a:r>
            <a:br>
              <a:rPr lang="en-US" sz="2800" dirty="0" smtClean="0"/>
            </a:br>
            <a:r>
              <a:rPr lang="en-US" sz="2800" dirty="0" smtClean="0"/>
              <a:t>Senior Librarian</a:t>
            </a:r>
          </a:p>
        </p:txBody>
      </p:sp>
      <p:pic>
        <p:nvPicPr>
          <p:cNvPr id="14" name="Picture 2" descr="library_infin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1" y="511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4828983"/>
            <a:ext cx="9144000" cy="782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1886" y="4826097"/>
            <a:ext cx="8993876" cy="757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42" y="6523632"/>
            <a:ext cx="30707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http://continuumgrc.com/infinite-library/</a:t>
            </a:r>
          </a:p>
        </p:txBody>
      </p:sp>
    </p:spTree>
    <p:extLst>
      <p:ext uri="{BB962C8B-B14F-4D97-AF65-F5344CB8AC3E}">
        <p14:creationId xmlns:p14="http://schemas.microsoft.com/office/powerpoint/2010/main" val="33249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323832" y="1072179"/>
            <a:ext cx="69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23830" y="1831595"/>
            <a:ext cx="6114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Creating an indication rule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19055" y="2683026"/>
            <a:ext cx="6414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Customizing the indication rule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319055" y="3426259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Testing the indication rule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400800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http://s3.thingpic.com/images/zp/timHgbybX5e9UqMUf6oYyVQM.jpeg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9054" y="1875325"/>
            <a:ext cx="3788605" cy="448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9055" y="4195375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a set using the indication rule</a:t>
            </a:r>
            <a:endParaRPr lang="en-US" sz="2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3" y="982485"/>
            <a:ext cx="77724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33" y="1737497"/>
            <a:ext cx="777240" cy="784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07" y="3286802"/>
            <a:ext cx="777240" cy="777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07" y="4049359"/>
            <a:ext cx="777240" cy="792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5" y="4819823"/>
            <a:ext cx="777240" cy="769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57" y="5574344"/>
            <a:ext cx="777240" cy="7772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07" y="2502016"/>
            <a:ext cx="777240" cy="7847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19055" y="4954636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Checking the results</a:t>
            </a:r>
            <a:endParaRPr lang="en-US" sz="2600" dirty="0"/>
          </a:p>
        </p:txBody>
      </p:sp>
      <p:sp>
        <p:nvSpPr>
          <p:cNvPr id="25" name="TextBox 24"/>
          <p:cNvSpPr txBox="1"/>
          <p:nvPr/>
        </p:nvSpPr>
        <p:spPr>
          <a:xfrm>
            <a:off x="1319055" y="5723752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Text for number 7</a:t>
            </a:r>
            <a:endParaRPr lang="en-US" sz="2600" dirty="0"/>
          </a:p>
        </p:txBody>
      </p:sp>
      <p:sp>
        <p:nvSpPr>
          <p:cNvPr id="26" name="Rectangle 25"/>
          <p:cNvSpPr/>
          <p:nvPr/>
        </p:nvSpPr>
        <p:spPr>
          <a:xfrm>
            <a:off x="232012" y="5589590"/>
            <a:ext cx="3903260" cy="753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indication rule – option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12672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indication rule can be created via the following methods</a:t>
            </a:r>
          </a:p>
          <a:p>
            <a:pPr marL="0" indent="0">
              <a:buNone/>
            </a:pPr>
            <a:r>
              <a:rPr lang="en-US" dirty="0" smtClean="0"/>
              <a:t>1. “File &gt; New &gt; Indication Rules” in the metadata editor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74" y="2428022"/>
            <a:ext cx="6677025" cy="3257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160060" y="2361063"/>
            <a:ext cx="641444" cy="291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60060" y="2702257"/>
            <a:ext cx="641444" cy="291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18736" y="5385321"/>
            <a:ext cx="1289992" cy="367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768" y="2019869"/>
            <a:ext cx="4213397" cy="4258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</a:t>
            </a:r>
            <a:r>
              <a:rPr lang="en-US" dirty="0"/>
              <a:t>indication rule – option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1267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Duplication an existing rule of the institution (shared or private) in the navigation pane of the metadata editor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5336" y="5026494"/>
            <a:ext cx="914121" cy="268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07768" y="3537969"/>
            <a:ext cx="1631690" cy="367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992" y="1714428"/>
            <a:ext cx="472440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</a:t>
            </a:r>
            <a:r>
              <a:rPr lang="en-US" dirty="0"/>
              <a:t>indication rule – option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5"/>
            <a:ext cx="8484296" cy="1267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Copy an indication rule from the community to your institution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66551" y="4985551"/>
            <a:ext cx="914121" cy="268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07768" y="3537969"/>
            <a:ext cx="1631690" cy="367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7767" y="2989215"/>
            <a:ext cx="1631690" cy="367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indication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44" y="752604"/>
            <a:ext cx="8484296" cy="300052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recommended method is to copy an existing rule and then edit it.  This is easier than creating one from scratch.</a:t>
            </a:r>
          </a:p>
          <a:p>
            <a:r>
              <a:rPr lang="en-US" dirty="0" smtClean="0"/>
              <a:t>Find an existing rule closest to the goal of the new indication rule being built, duplicate or copy it, and then edit it.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323832" y="1072179"/>
            <a:ext cx="69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23830" y="1831595"/>
            <a:ext cx="6114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Creating an indication rule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19055" y="2683026"/>
            <a:ext cx="6414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Customizing the indication rule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319055" y="3426259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Testing the indication rule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400800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http://s3.thingpic.com/images/zp/timHgbybX5e9UqMUf6oYyVQM.jpeg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7478" y="2723561"/>
            <a:ext cx="4299047" cy="448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9055" y="4195375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a set using the indication rule</a:t>
            </a:r>
            <a:endParaRPr lang="en-US" sz="2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3" y="982485"/>
            <a:ext cx="77724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33" y="1737497"/>
            <a:ext cx="777240" cy="784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07" y="3286802"/>
            <a:ext cx="777240" cy="777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07" y="4049359"/>
            <a:ext cx="777240" cy="792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5" y="4819823"/>
            <a:ext cx="777240" cy="769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57" y="5574344"/>
            <a:ext cx="777240" cy="7772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07" y="2502016"/>
            <a:ext cx="777240" cy="7847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19055" y="4954636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Checking the results</a:t>
            </a:r>
            <a:endParaRPr lang="en-US" sz="2600" dirty="0"/>
          </a:p>
        </p:txBody>
      </p:sp>
      <p:sp>
        <p:nvSpPr>
          <p:cNvPr id="25" name="TextBox 24"/>
          <p:cNvSpPr txBox="1"/>
          <p:nvPr/>
        </p:nvSpPr>
        <p:spPr>
          <a:xfrm>
            <a:off x="1319055" y="5723752"/>
            <a:ext cx="697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Text for number 7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74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5292</TotalTime>
  <Words>918</Words>
  <Application>Microsoft Office PowerPoint</Application>
  <PresentationFormat>On-screen Show (4:3)</PresentationFormat>
  <Paragraphs>174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Courier New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How to use an indication rule to  retrieve all records with no language in the 008 field</vt:lpstr>
      <vt:lpstr>PowerPoint Presentation</vt:lpstr>
      <vt:lpstr>Introduction</vt:lpstr>
      <vt:lpstr>PowerPoint Presentation</vt:lpstr>
      <vt:lpstr>Creating an indication rule – option 1</vt:lpstr>
      <vt:lpstr>Creating an indication rule – option 2</vt:lpstr>
      <vt:lpstr>Creating an indication rule – option 3</vt:lpstr>
      <vt:lpstr>Creating an indication rule</vt:lpstr>
      <vt:lpstr>PowerPoint Presentation</vt:lpstr>
      <vt:lpstr>Customizing the indication rule</vt:lpstr>
      <vt:lpstr>Customizing the indication rule</vt:lpstr>
      <vt:lpstr>Customizing the indication rule</vt:lpstr>
      <vt:lpstr>PowerPoint Presentation</vt:lpstr>
      <vt:lpstr>Testing the indication rule</vt:lpstr>
      <vt:lpstr>Testing the indication rule</vt:lpstr>
      <vt:lpstr>Testing the indication rule</vt:lpstr>
      <vt:lpstr>Testing the indication rule</vt:lpstr>
      <vt:lpstr>Testing the indication rule</vt:lpstr>
      <vt:lpstr>PowerPoint Presentation</vt:lpstr>
      <vt:lpstr>Filter a set using the indication rule</vt:lpstr>
      <vt:lpstr>Filter a set using the indication rule</vt:lpstr>
      <vt:lpstr>Filter a set using the indication rule</vt:lpstr>
      <vt:lpstr>Filter a set using the indication rule</vt:lpstr>
      <vt:lpstr>Filter a set using the indication rule</vt:lpstr>
      <vt:lpstr>PowerPoint Presentation</vt:lpstr>
      <vt:lpstr>Checking the results</vt:lpstr>
      <vt:lpstr>Checking the results</vt:lpstr>
      <vt:lpstr>Checking the results</vt:lpstr>
      <vt:lpstr>Checking the results</vt:lpstr>
      <vt:lpstr>Checking the results</vt:lpstr>
      <vt:lpstr>Checking the results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254</cp:revision>
  <dcterms:created xsi:type="dcterms:W3CDTF">2015-04-14T20:14:13Z</dcterms:created>
  <dcterms:modified xsi:type="dcterms:W3CDTF">2016-06-02T06:49:07Z</dcterms:modified>
</cp:coreProperties>
</file>